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_rels/presentation.xml.rels" ContentType="application/vnd.openxmlformats-package.relationships+xml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291F4A7B-8DE1-4568-8B75-92F7241E47FA}" type="slidenum"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4278240" y="10156680"/>
            <a:ext cx="3278880" cy="53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3EE0D1A0-60AA-4CF7-83BC-1F8B078E12DA}" type="slidenum"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640" cy="481104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4278240" y="10156680"/>
            <a:ext cx="3278880" cy="53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426C7157-5984-4B7A-A627-23D34A643CAB}" type="slidenum"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640" cy="481104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4278240" y="10156680"/>
            <a:ext cx="3278880" cy="53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82E73CD0-828C-4208-A415-7F865F5678A0}" type="slidenum"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640" cy="481104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4278240" y="10156680"/>
            <a:ext cx="3278880" cy="53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894DAFFB-2E35-4D5A-896B-37907F4837A8}" type="slidenum"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640" cy="481104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s://www.virtualflybrain.org/" TargetMode="Externa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22.png"/><Relationship Id="rId19" Type="http://schemas.openxmlformats.org/officeDocument/2006/relationships/image" Target="../media/image23.png"/><Relationship Id="rId20" Type="http://schemas.openxmlformats.org/officeDocument/2006/relationships/image" Target="../media/image24.png"/><Relationship Id="rId21" Type="http://schemas.openxmlformats.org/officeDocument/2006/relationships/slideLayout" Target="../slideLayouts/slideLayout13.xml"/><Relationship Id="rId2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503280" y="1474920"/>
            <a:ext cx="907020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924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Virtual Fly Brain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503280" y="3059280"/>
            <a:ext cx="9070200" cy="64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440" bIns="0" anchor="ctr"/>
          <a:p>
            <a:pPr algn="ctr"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  <a:hlinkClick r:id="rId1"/>
              </a:rPr>
              <a:t>https://www.virtualflybrain.org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CustomShape 3"/>
          <p:cNvSpPr/>
          <p:nvPr/>
        </p:nvSpPr>
        <p:spPr>
          <a:xfrm>
            <a:off x="216000" y="7020000"/>
            <a:ext cx="2878920" cy="39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5640" bIns="0" anchor="ctr"/>
          <a:p>
            <a:pPr>
              <a:lnSpc>
                <a:spcPct val="93000"/>
              </a:lnSpc>
            </a:pPr>
            <a:r>
              <a:rPr b="1" lang="en-GB" sz="18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Neuroinformatics tutorial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4"/>
          <p:cNvSpPr/>
          <p:nvPr/>
        </p:nvSpPr>
        <p:spPr>
          <a:xfrm>
            <a:off x="1295280" y="4932360"/>
            <a:ext cx="7487640" cy="125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/>
          <a:p>
            <a:pPr>
              <a:lnSpc>
                <a:spcPct val="93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data integration hub for </a:t>
            </a:r>
            <a:r>
              <a:rPr b="0" i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Drosophila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neurobiology, integrating disparate, large-scale datasets and linking them to curated literature and other resources. VFB provides the data to generate circuit hypotheses and identify research tools to test them.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Line 5"/>
          <p:cNvSpPr/>
          <p:nvPr/>
        </p:nvSpPr>
        <p:spPr>
          <a:xfrm>
            <a:off x="0" y="6927840"/>
            <a:ext cx="10080360" cy="360"/>
          </a:xfrm>
          <a:prstGeom prst="line">
            <a:avLst/>
          </a:prstGeom>
          <a:ln w="15840">
            <a:solidFill>
              <a:schemeClr val="bg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6"/>
          <p:cNvSpPr/>
          <p:nvPr/>
        </p:nvSpPr>
        <p:spPr>
          <a:xfrm>
            <a:off x="6264360" y="7020000"/>
            <a:ext cx="3599640" cy="39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5640" bIns="0" anchor="ctr"/>
          <a:p>
            <a:pPr algn="r">
              <a:lnSpc>
                <a:spcPct val="93000"/>
              </a:lnSpc>
            </a:pPr>
            <a:r>
              <a:rPr b="0" lang="en-GB" sz="18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1.8 Web portals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Shape 7220" descr=""/>
          <p:cNvPicPr/>
          <p:nvPr/>
        </p:nvPicPr>
        <p:blipFill>
          <a:blip r:embed="rId1"/>
          <a:stretch/>
        </p:blipFill>
        <p:spPr>
          <a:xfrm>
            <a:off x="504720" y="3776760"/>
            <a:ext cx="952920" cy="766080"/>
          </a:xfrm>
          <a:prstGeom prst="rect">
            <a:avLst/>
          </a:prstGeom>
          <a:ln>
            <a:noFill/>
          </a:ln>
        </p:spPr>
      </p:pic>
      <p:pic>
        <p:nvPicPr>
          <p:cNvPr id="84" name="Shape 7207" descr=""/>
          <p:cNvPicPr/>
          <p:nvPr/>
        </p:nvPicPr>
        <p:blipFill>
          <a:blip r:embed="rId2"/>
          <a:stretch/>
        </p:blipFill>
        <p:spPr>
          <a:xfrm>
            <a:off x="7324920" y="4634280"/>
            <a:ext cx="2421360" cy="1418400"/>
          </a:xfrm>
          <a:prstGeom prst="rect">
            <a:avLst/>
          </a:prstGeom>
          <a:ln>
            <a:noFill/>
          </a:ln>
        </p:spPr>
      </p:pic>
      <p:pic>
        <p:nvPicPr>
          <p:cNvPr id="85" name="Shape 7208" descr=""/>
          <p:cNvPicPr/>
          <p:nvPr/>
        </p:nvPicPr>
        <p:blipFill>
          <a:blip r:embed="rId3"/>
          <a:stretch/>
        </p:blipFill>
        <p:spPr>
          <a:xfrm>
            <a:off x="7099920" y="1845000"/>
            <a:ext cx="2257920" cy="1524600"/>
          </a:xfrm>
          <a:prstGeom prst="rect">
            <a:avLst/>
          </a:prstGeom>
          <a:ln>
            <a:noFill/>
          </a:ln>
        </p:spPr>
      </p:pic>
      <p:sp>
        <p:nvSpPr>
          <p:cNvPr id="86" name="CustomShape 1"/>
          <p:cNvSpPr/>
          <p:nvPr/>
        </p:nvSpPr>
        <p:spPr>
          <a:xfrm>
            <a:off x="3149280" y="2920320"/>
            <a:ext cx="458280" cy="10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round/>
            <a:tailEnd len="lg" type="stealth" w="lg"/>
          </a:ln>
          <a:effectLst>
            <a:outerShdw blurRad="39999" dir="5400000" dist="2000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7" name="CustomShape 2"/>
          <p:cNvSpPr/>
          <p:nvPr/>
        </p:nvSpPr>
        <p:spPr>
          <a:xfrm flipH="1">
            <a:off x="6292800" y="3177720"/>
            <a:ext cx="658080" cy="29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round/>
            <a:tailEnd len="lg" type="stealth" w="lg"/>
          </a:ln>
          <a:effectLst>
            <a:outerShdw blurRad="39999" dir="5400000" dist="2000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88" name="Shape 7211" descr=""/>
          <p:cNvPicPr/>
          <p:nvPr/>
        </p:nvPicPr>
        <p:blipFill>
          <a:blip r:embed="rId4"/>
          <a:stretch/>
        </p:blipFill>
        <p:spPr>
          <a:xfrm>
            <a:off x="3687480" y="2432880"/>
            <a:ext cx="2544840" cy="2271240"/>
          </a:xfrm>
          <a:prstGeom prst="rect">
            <a:avLst/>
          </a:prstGeom>
          <a:ln>
            <a:noFill/>
          </a:ln>
        </p:spPr>
      </p:pic>
      <p:pic>
        <p:nvPicPr>
          <p:cNvPr id="89" name="Shape 7212" descr=""/>
          <p:cNvPicPr/>
          <p:nvPr/>
        </p:nvPicPr>
        <p:blipFill>
          <a:blip r:embed="rId5"/>
          <a:stretch/>
        </p:blipFill>
        <p:spPr>
          <a:xfrm>
            <a:off x="4165920" y="3369960"/>
            <a:ext cx="1772280" cy="317520"/>
          </a:xfrm>
          <a:prstGeom prst="rect">
            <a:avLst/>
          </a:prstGeom>
          <a:ln>
            <a:noFill/>
          </a:ln>
        </p:spPr>
      </p:pic>
      <p:sp>
        <p:nvSpPr>
          <p:cNvPr id="90" name="CustomShape 3"/>
          <p:cNvSpPr/>
          <p:nvPr/>
        </p:nvSpPr>
        <p:spPr>
          <a:xfrm flipH="1" flipV="1">
            <a:off x="5833800" y="4390560"/>
            <a:ext cx="1425600" cy="312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round/>
            <a:tailEnd len="lg" type="stealth" w="lg"/>
          </a:ln>
          <a:effectLst>
            <a:outerShdw blurRad="39999" dir="5400000" dist="2000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1" name="CustomShape 4"/>
          <p:cNvSpPr/>
          <p:nvPr/>
        </p:nvSpPr>
        <p:spPr>
          <a:xfrm flipH="1" flipV="1">
            <a:off x="5157000" y="4704480"/>
            <a:ext cx="1170360" cy="47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round/>
            <a:tailEnd len="lg" type="stealth" w="lg"/>
          </a:ln>
          <a:effectLst>
            <a:outerShdw blurRad="39999" dir="5400000" dist="2000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92" name="Shape 7215" descr=""/>
          <p:cNvPicPr/>
          <p:nvPr/>
        </p:nvPicPr>
        <p:blipFill>
          <a:blip r:embed="rId6"/>
          <a:stretch/>
        </p:blipFill>
        <p:spPr>
          <a:xfrm>
            <a:off x="547920" y="1708200"/>
            <a:ext cx="2406960" cy="2191320"/>
          </a:xfrm>
          <a:prstGeom prst="rect">
            <a:avLst/>
          </a:prstGeom>
          <a:ln>
            <a:noFill/>
          </a:ln>
        </p:spPr>
      </p:pic>
      <p:pic>
        <p:nvPicPr>
          <p:cNvPr id="93" name="Shape 7216" descr=""/>
          <p:cNvPicPr/>
          <p:nvPr/>
        </p:nvPicPr>
        <p:blipFill>
          <a:blip r:embed="rId7"/>
          <a:stretch/>
        </p:blipFill>
        <p:spPr>
          <a:xfrm>
            <a:off x="549000" y="4446360"/>
            <a:ext cx="2404440" cy="1050840"/>
          </a:xfrm>
          <a:prstGeom prst="rect">
            <a:avLst/>
          </a:prstGeom>
          <a:ln>
            <a:noFill/>
          </a:ln>
        </p:spPr>
      </p:pic>
      <p:pic>
        <p:nvPicPr>
          <p:cNvPr id="94" name="Shape 7217" descr=""/>
          <p:cNvPicPr/>
          <p:nvPr/>
        </p:nvPicPr>
        <p:blipFill>
          <a:blip r:embed="rId8"/>
          <a:stretch/>
        </p:blipFill>
        <p:spPr>
          <a:xfrm>
            <a:off x="7027560" y="3369960"/>
            <a:ext cx="2257920" cy="468000"/>
          </a:xfrm>
          <a:prstGeom prst="rect">
            <a:avLst/>
          </a:prstGeom>
          <a:ln>
            <a:noFill/>
          </a:ln>
        </p:spPr>
      </p:pic>
      <p:pic>
        <p:nvPicPr>
          <p:cNvPr id="95" name="Shape 7218" descr=""/>
          <p:cNvPicPr/>
          <p:nvPr/>
        </p:nvPicPr>
        <p:blipFill>
          <a:blip r:embed="rId9"/>
          <a:stretch/>
        </p:blipFill>
        <p:spPr>
          <a:xfrm>
            <a:off x="7259760" y="3944160"/>
            <a:ext cx="1528920" cy="612720"/>
          </a:xfrm>
          <a:prstGeom prst="rect">
            <a:avLst/>
          </a:prstGeom>
          <a:ln>
            <a:noFill/>
          </a:ln>
        </p:spPr>
      </p:pic>
      <p:pic>
        <p:nvPicPr>
          <p:cNvPr id="96" name="Shape 7219" descr=""/>
          <p:cNvPicPr/>
          <p:nvPr/>
        </p:nvPicPr>
        <p:blipFill>
          <a:blip r:embed="rId10"/>
          <a:stretch/>
        </p:blipFill>
        <p:spPr>
          <a:xfrm>
            <a:off x="5932800" y="5267880"/>
            <a:ext cx="1301760" cy="781920"/>
          </a:xfrm>
          <a:prstGeom prst="rect">
            <a:avLst/>
          </a:prstGeom>
          <a:ln>
            <a:noFill/>
          </a:ln>
        </p:spPr>
      </p:pic>
      <p:pic>
        <p:nvPicPr>
          <p:cNvPr id="97" name="Shape 7221" descr=""/>
          <p:cNvPicPr/>
          <p:nvPr/>
        </p:nvPicPr>
        <p:blipFill>
          <a:blip r:embed="rId11"/>
          <a:stretch/>
        </p:blipFill>
        <p:spPr>
          <a:xfrm>
            <a:off x="1500480" y="4070880"/>
            <a:ext cx="1410840" cy="317520"/>
          </a:xfrm>
          <a:prstGeom prst="rect">
            <a:avLst/>
          </a:prstGeom>
          <a:ln>
            <a:noFill/>
          </a:ln>
        </p:spPr>
      </p:pic>
      <p:pic>
        <p:nvPicPr>
          <p:cNvPr id="98" name="Shape 7222" descr=""/>
          <p:cNvPicPr/>
          <p:nvPr/>
        </p:nvPicPr>
        <p:blipFill>
          <a:blip r:embed="rId12"/>
          <a:stretch/>
        </p:blipFill>
        <p:spPr>
          <a:xfrm>
            <a:off x="6183000" y="1488240"/>
            <a:ext cx="482400" cy="228240"/>
          </a:xfrm>
          <a:prstGeom prst="rect">
            <a:avLst/>
          </a:prstGeom>
          <a:ln>
            <a:noFill/>
          </a:ln>
        </p:spPr>
      </p:pic>
      <p:sp>
        <p:nvSpPr>
          <p:cNvPr id="99" name="CustomShape 5"/>
          <p:cNvSpPr/>
          <p:nvPr/>
        </p:nvSpPr>
        <p:spPr>
          <a:xfrm>
            <a:off x="0" y="387720"/>
            <a:ext cx="10080360" cy="53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Combining 3D Anatomy, Light &amp; EM Image Data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6"/>
          <p:cNvSpPr/>
          <p:nvPr/>
        </p:nvSpPr>
        <p:spPr>
          <a:xfrm flipH="1">
            <a:off x="5324760" y="1592640"/>
            <a:ext cx="398160" cy="63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round/>
            <a:tailEnd len="lg" type="stealth" w="lg"/>
          </a:ln>
          <a:effectLst>
            <a:outerShdw blurRad="39999" dir="5400000" dist="2000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1" name="CustomShape 7"/>
          <p:cNvSpPr/>
          <p:nvPr/>
        </p:nvSpPr>
        <p:spPr>
          <a:xfrm>
            <a:off x="4353480" y="2032560"/>
            <a:ext cx="102240" cy="483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round/>
            <a:tailEnd len="lg" type="stealth" w="lg"/>
          </a:ln>
          <a:effectLst>
            <a:outerShdw blurRad="39999" dir="5400000" dist="2000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2" name="CustomShape 8"/>
          <p:cNvSpPr/>
          <p:nvPr/>
        </p:nvSpPr>
        <p:spPr>
          <a:xfrm>
            <a:off x="2073240" y="1483200"/>
            <a:ext cx="322812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Clonal data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(Ito, Yu, Jefferis)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9"/>
          <p:cNvSpPr/>
          <p:nvPr/>
        </p:nvSpPr>
        <p:spPr>
          <a:xfrm>
            <a:off x="5157720" y="1066680"/>
            <a:ext cx="33134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auditory neurons (Kamikouchi)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10"/>
          <p:cNvSpPr/>
          <p:nvPr/>
        </p:nvSpPr>
        <p:spPr>
          <a:xfrm>
            <a:off x="6039360" y="1407960"/>
            <a:ext cx="38534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Dopaminergic system neurons(Aso)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CustomShape 11"/>
          <p:cNvSpPr/>
          <p:nvPr/>
        </p:nvSpPr>
        <p:spPr>
          <a:xfrm flipH="1">
            <a:off x="5833800" y="1900440"/>
            <a:ext cx="458640" cy="619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round/>
            <a:tailEnd len="lg" type="stealth" w="lg"/>
          </a:ln>
          <a:effectLst>
            <a:outerShdw blurRad="39999" dir="5400000" dist="2000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6" name="CustomShape 12"/>
          <p:cNvSpPr/>
          <p:nvPr/>
        </p:nvSpPr>
        <p:spPr>
          <a:xfrm flipH="1" rot="10800000">
            <a:off x="3949200" y="4971960"/>
            <a:ext cx="996120" cy="58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custDash>
              <a:ds d="400000" sp="300000"/>
            </a:custDash>
            <a:round/>
            <a:tailEnd len="lg" type="stealth" w="lg"/>
          </a:ln>
          <a:effectLst>
            <a:outerShdw blurRad="39999" dir="5400000" dist="2000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7" name="CustomShape 13"/>
          <p:cNvSpPr/>
          <p:nvPr/>
        </p:nvSpPr>
        <p:spPr>
          <a:xfrm>
            <a:off x="750600" y="6049440"/>
            <a:ext cx="7279560" cy="49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with semantic integration: image annotation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8" name="Shape 7192" descr=""/>
          <p:cNvPicPr/>
          <p:nvPr/>
        </p:nvPicPr>
        <p:blipFill>
          <a:blip r:embed="rId13"/>
          <a:stretch/>
        </p:blipFill>
        <p:spPr>
          <a:xfrm>
            <a:off x="2043000" y="6600960"/>
            <a:ext cx="983520" cy="576000"/>
          </a:xfrm>
          <a:prstGeom prst="rect">
            <a:avLst/>
          </a:prstGeom>
          <a:ln>
            <a:noFill/>
          </a:ln>
        </p:spPr>
      </p:pic>
      <p:pic>
        <p:nvPicPr>
          <p:cNvPr id="109" name="Shape 7193" descr=""/>
          <p:cNvPicPr/>
          <p:nvPr/>
        </p:nvPicPr>
        <p:blipFill>
          <a:blip r:embed="rId14"/>
          <a:stretch/>
        </p:blipFill>
        <p:spPr>
          <a:xfrm>
            <a:off x="911160" y="6555240"/>
            <a:ext cx="968400" cy="654120"/>
          </a:xfrm>
          <a:prstGeom prst="rect">
            <a:avLst/>
          </a:prstGeom>
          <a:ln>
            <a:noFill/>
          </a:ln>
        </p:spPr>
      </p:pic>
      <p:pic>
        <p:nvPicPr>
          <p:cNvPr id="110" name="Shape 7194" descr=""/>
          <p:cNvPicPr/>
          <p:nvPr/>
        </p:nvPicPr>
        <p:blipFill>
          <a:blip r:embed="rId15"/>
          <a:stretch/>
        </p:blipFill>
        <p:spPr>
          <a:xfrm>
            <a:off x="7942680" y="6266880"/>
            <a:ext cx="856440" cy="768600"/>
          </a:xfrm>
          <a:prstGeom prst="rect">
            <a:avLst/>
          </a:prstGeom>
          <a:ln>
            <a:noFill/>
          </a:ln>
        </p:spPr>
      </p:pic>
      <p:pic>
        <p:nvPicPr>
          <p:cNvPr id="111" name="Shape 7195" descr=""/>
          <p:cNvPicPr/>
          <p:nvPr/>
        </p:nvPicPr>
        <p:blipFill>
          <a:blip r:embed="rId16"/>
          <a:stretch/>
        </p:blipFill>
        <p:spPr>
          <a:xfrm>
            <a:off x="3555720" y="6440400"/>
            <a:ext cx="916920" cy="905040"/>
          </a:xfrm>
          <a:prstGeom prst="rect">
            <a:avLst/>
          </a:prstGeom>
          <a:ln>
            <a:noFill/>
          </a:ln>
        </p:spPr>
      </p:pic>
      <p:sp>
        <p:nvSpPr>
          <p:cNvPr id="112" name="CustomShape 14"/>
          <p:cNvSpPr/>
          <p:nvPr/>
        </p:nvSpPr>
        <p:spPr>
          <a:xfrm>
            <a:off x="5509440" y="6857640"/>
            <a:ext cx="322200" cy="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round/>
            <a:tailEnd len="lg" type="stealth" w="lg"/>
          </a:ln>
          <a:effectLst>
            <a:outerShdw blurRad="39999" dir="5400000" dist="2000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3" name="CustomShape 15"/>
          <p:cNvSpPr/>
          <p:nvPr/>
        </p:nvSpPr>
        <p:spPr>
          <a:xfrm>
            <a:off x="5970960" y="6996600"/>
            <a:ext cx="1556640" cy="57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OWL individual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annotation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4" name="Shape 7198" descr=""/>
          <p:cNvPicPr/>
          <p:nvPr/>
        </p:nvPicPr>
        <p:blipFill>
          <a:blip r:embed="rId17"/>
          <a:stretch/>
        </p:blipFill>
        <p:spPr>
          <a:xfrm>
            <a:off x="4389480" y="6727680"/>
            <a:ext cx="404280" cy="267120"/>
          </a:xfrm>
          <a:prstGeom prst="rect">
            <a:avLst/>
          </a:prstGeom>
          <a:ln>
            <a:noFill/>
          </a:ln>
        </p:spPr>
      </p:pic>
      <p:sp>
        <p:nvSpPr>
          <p:cNvPr id="115" name="CustomShape 16"/>
          <p:cNvSpPr/>
          <p:nvPr/>
        </p:nvSpPr>
        <p:spPr>
          <a:xfrm>
            <a:off x="3222720" y="6856920"/>
            <a:ext cx="448920" cy="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round/>
            <a:tailEnd len="lg" type="stealth" w="lg"/>
          </a:ln>
          <a:effectLst>
            <a:outerShdw blurRad="39999" dir="5400000" dist="2000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116" name="Shape 7200" descr=""/>
          <p:cNvPicPr/>
          <p:nvPr/>
        </p:nvPicPr>
        <p:blipFill>
          <a:blip r:embed="rId18"/>
          <a:stretch/>
        </p:blipFill>
        <p:spPr>
          <a:xfrm>
            <a:off x="6101280" y="6681960"/>
            <a:ext cx="1850400" cy="358560"/>
          </a:xfrm>
          <a:prstGeom prst="rect">
            <a:avLst/>
          </a:prstGeom>
          <a:ln>
            <a:noFill/>
          </a:ln>
        </p:spPr>
      </p:pic>
      <p:pic>
        <p:nvPicPr>
          <p:cNvPr id="117" name="Shape 7202" descr=""/>
          <p:cNvPicPr/>
          <p:nvPr/>
        </p:nvPicPr>
        <p:blipFill>
          <a:blip r:embed="rId19"/>
          <a:stretch/>
        </p:blipFill>
        <p:spPr>
          <a:xfrm>
            <a:off x="4803120" y="6646320"/>
            <a:ext cx="705960" cy="531000"/>
          </a:xfrm>
          <a:prstGeom prst="rect">
            <a:avLst/>
          </a:prstGeom>
          <a:ln>
            <a:noFill/>
          </a:ln>
        </p:spPr>
      </p:pic>
      <p:sp>
        <p:nvSpPr>
          <p:cNvPr id="118" name="CustomShape 17"/>
          <p:cNvSpPr/>
          <p:nvPr/>
        </p:nvSpPr>
        <p:spPr>
          <a:xfrm>
            <a:off x="4765320" y="6592320"/>
            <a:ext cx="495360" cy="2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GB" sz="1000" spc="-1" strike="noStrike">
                <a:solidFill>
                  <a:srgbClr val="c3afc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DAO</a:t>
            </a:r>
            <a:r>
              <a:rPr b="0" lang="en-GB" sz="1000" spc="-1" strike="noStrike" baseline="30000">
                <a:solidFill>
                  <a:srgbClr val="c3afc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*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18"/>
          <p:cNvSpPr/>
          <p:nvPr/>
        </p:nvSpPr>
        <p:spPr>
          <a:xfrm>
            <a:off x="8186040" y="6266880"/>
            <a:ext cx="766080" cy="33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c3afcc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OWL2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0" name="Shape 7205" descr=""/>
          <p:cNvPicPr/>
          <p:nvPr/>
        </p:nvPicPr>
        <p:blipFill>
          <a:blip r:embed="rId20"/>
          <a:stretch/>
        </p:blipFill>
        <p:spPr>
          <a:xfrm>
            <a:off x="8030520" y="6930360"/>
            <a:ext cx="1255320" cy="5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8" descr=""/>
          <p:cNvPicPr/>
          <p:nvPr/>
        </p:nvPicPr>
        <p:blipFill>
          <a:blip r:embed="rId1"/>
          <a:srcRect l="0" t="0" r="0" b="3820"/>
          <a:stretch/>
        </p:blipFill>
        <p:spPr>
          <a:xfrm>
            <a:off x="2779560" y="4557600"/>
            <a:ext cx="6465960" cy="3001680"/>
          </a:xfrm>
          <a:prstGeom prst="rect">
            <a:avLst/>
          </a:prstGeom>
          <a:ln>
            <a:noFill/>
          </a:ln>
        </p:spPr>
      </p:pic>
      <p:sp>
        <p:nvSpPr>
          <p:cNvPr id="122" name="CustomShape 1"/>
          <p:cNvSpPr/>
          <p:nvPr/>
        </p:nvSpPr>
        <p:spPr>
          <a:xfrm>
            <a:off x="0" y="238680"/>
            <a:ext cx="10080360" cy="65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VFB 2 – interactive 3D circuit reconstructions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3" name="Picture 3" descr=""/>
          <p:cNvPicPr/>
          <p:nvPr/>
        </p:nvPicPr>
        <p:blipFill>
          <a:blip r:embed="rId2"/>
          <a:stretch/>
        </p:blipFill>
        <p:spPr>
          <a:xfrm>
            <a:off x="965880" y="898200"/>
            <a:ext cx="8279640" cy="3619080"/>
          </a:xfrm>
          <a:prstGeom prst="rect">
            <a:avLst/>
          </a:prstGeom>
          <a:ln>
            <a:noFill/>
          </a:ln>
        </p:spPr>
      </p:pic>
      <p:sp>
        <p:nvSpPr>
          <p:cNvPr id="124" name="CustomShape 2"/>
          <p:cNvSpPr/>
          <p:nvPr/>
        </p:nvSpPr>
        <p:spPr>
          <a:xfrm>
            <a:off x="339480" y="4883040"/>
            <a:ext cx="3727080" cy="116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90000"/>
              </a:lnSpc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Context graphs: Exploring circuit paths</a:t>
            </a:r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3"/>
          <p:cNvSpPr/>
          <p:nvPr/>
        </p:nvSpPr>
        <p:spPr>
          <a:xfrm>
            <a:off x="339480" y="5895720"/>
            <a:ext cx="3558960" cy="106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Query: circuit paths from </a:t>
            </a: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'abdominal vch1 neuron'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to </a:t>
            </a: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'larval Ipsiphone neuron'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CustomShape 4"/>
          <p:cNvSpPr/>
          <p:nvPr/>
        </p:nvSpPr>
        <p:spPr>
          <a:xfrm>
            <a:off x="6995880" y="4147920"/>
            <a:ext cx="2249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Ohyama et al., 2015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528120" y="88920"/>
            <a:ext cx="9172080" cy="76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Value added by VFB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600120" y="814680"/>
            <a:ext cx="9172080" cy="637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137160" indent="-9720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OWL-based approach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69800" indent="-342720">
              <a:lnSpc>
                <a:spcPct val="100000"/>
              </a:lnSpc>
              <a:buClr>
                <a:srgbClr val="000000"/>
              </a:buClr>
              <a:buSzPct val="25000"/>
              <a:buFont typeface="Wingdings" charset="2"/>
              <a:buChar char="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scalable, queryable integration of knowledge and data about </a:t>
            </a:r>
            <a:r>
              <a:rPr b="0" i="1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Drosophila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neuroanatomy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160" indent="-972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160" indent="-9720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Knowledge curated from the literature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69800" indent="-342720">
              <a:lnSpc>
                <a:spcPct val="100000"/>
              </a:lnSpc>
              <a:buClr>
                <a:srgbClr val="000000"/>
              </a:buClr>
              <a:buSzPct val="25000"/>
              <a:buFont typeface="Wingdings" charset="2"/>
              <a:buChar char="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context and queryability to bulk data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160" indent="-972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160" indent="-9720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Tight integration with FlyBase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69800" indent="-342720">
              <a:lnSpc>
                <a:spcPct val="100000"/>
              </a:lnSpc>
              <a:buClr>
                <a:srgbClr val="000000"/>
              </a:buClr>
              <a:buSzPct val="25000"/>
              <a:buFont typeface="Wingdings" charset="2"/>
              <a:buChar char="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Expression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69800" indent="-342720">
              <a:lnSpc>
                <a:spcPct val="100000"/>
              </a:lnSpc>
              <a:buClr>
                <a:srgbClr val="000000"/>
              </a:buClr>
              <a:buSzPct val="25000"/>
              <a:buFont typeface="Wingdings" charset="2"/>
              <a:buChar char="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Phenotypes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160" indent="-972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160" indent="-9720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Planned collaboration with EBI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69800" indent="-342720">
              <a:lnSpc>
                <a:spcPct val="100000"/>
              </a:lnSpc>
              <a:buClr>
                <a:srgbClr val="000000"/>
              </a:buClr>
              <a:buSzPct val="25000"/>
              <a:buFont typeface="Wingdings" charset="2"/>
              <a:buChar char="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integration transcriptomic data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160" indent="-972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160" indent="-9720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Nblast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69800" indent="-342720">
              <a:lnSpc>
                <a:spcPct val="100000"/>
              </a:lnSpc>
              <a:buClr>
                <a:srgbClr val="000000"/>
              </a:buClr>
              <a:buSzPct val="25000"/>
              <a:buFont typeface="Wingdings" charset="2"/>
              <a:buChar char="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find morphologically similar neurons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69800" indent="-342720">
              <a:lnSpc>
                <a:spcPct val="100000"/>
              </a:lnSpc>
              <a:buClr>
                <a:srgbClr val="000000"/>
              </a:buClr>
              <a:buSzPct val="25000"/>
              <a:buFont typeface="Wingdings" charset="2"/>
              <a:buChar char="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find potential driver lines for a specific neuron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7080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Direct API’s to query data.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</TotalTime>
  <Application>LibreOffice/5.1.6.2$Linux_X86_64 LibreOffice_project/10m0$Build-2</Application>
  <Words>142</Words>
  <Paragraphs>41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2017-05-31T14:58:21Z</dcterms:created>
  <dc:creator/>
  <dc:description/>
  <dc:language>en-GB</dc:language>
  <cp:lastModifiedBy/>
  <cp:lastPrinted>1601-01-01T00:00:00Z</cp:lastPrinted>
  <dcterms:modified xsi:type="dcterms:W3CDTF">2017-07-06T16:36:23Z</dcterms:modified>
  <cp:revision>25</cp:revision>
  <dc:subject/>
  <dc:title>&lt;Your resource title&gt;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15.0035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4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4</vt:i4>
  </property>
</Properties>
</file>